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89" r:id="rId4"/>
    <p:sldId id="306" r:id="rId5"/>
    <p:sldId id="276" r:id="rId6"/>
    <p:sldId id="316" r:id="rId7"/>
    <p:sldId id="310" r:id="rId8"/>
    <p:sldId id="311" r:id="rId9"/>
    <p:sldId id="277" r:id="rId10"/>
    <p:sldId id="321" r:id="rId11"/>
    <p:sldId id="312" r:id="rId12"/>
    <p:sldId id="319" r:id="rId13"/>
    <p:sldId id="314" r:id="rId14"/>
    <p:sldId id="313" r:id="rId15"/>
    <p:sldId id="288" r:id="rId16"/>
    <p:sldId id="278" r:id="rId17"/>
    <p:sldId id="298" r:id="rId18"/>
    <p:sldId id="297" r:id="rId19"/>
    <p:sldId id="279" r:id="rId20"/>
    <p:sldId id="300" r:id="rId21"/>
    <p:sldId id="301" r:id="rId22"/>
    <p:sldId id="320" r:id="rId23"/>
    <p:sldId id="291" r:id="rId24"/>
    <p:sldId id="280" r:id="rId25"/>
    <p:sldId id="281" r:id="rId26"/>
    <p:sldId id="283" r:id="rId27"/>
    <p:sldId id="322" r:id="rId28"/>
    <p:sldId id="275" r:id="rId2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E4E"/>
    <a:srgbClr val="0777AB"/>
    <a:srgbClr val="003C44"/>
    <a:srgbClr val="5C719D"/>
    <a:srgbClr val="008166"/>
    <a:srgbClr val="3F5B58"/>
    <a:srgbClr val="4486A6"/>
    <a:srgbClr val="FDC300"/>
    <a:srgbClr val="577372"/>
    <a:srgbClr val="FFB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1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8AAC2-8505-423F-B9EC-46A45D602F55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C9CFC-8DB2-4934-8B2C-87FF10357C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66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Aft>
                <a:spcPts val="600"/>
              </a:spcAft>
              <a:defRPr/>
            </a:pPr>
            <a:r>
              <a:rPr lang="pt-BR" sz="2000" dirty="0">
                <a:solidFill>
                  <a:srgbClr val="000066"/>
                </a:solidFill>
              </a:rPr>
              <a:t>Deve observar os blocos de audiência (8-12h, 12-18h, 18-21h e 21-24h)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C9CFC-8DB2-4934-8B2C-87FF10357C1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739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Aft>
                <a:spcPts val="600"/>
              </a:spcAft>
              <a:defRPr/>
            </a:pPr>
            <a:r>
              <a:rPr lang="pt-BR" sz="2000" dirty="0">
                <a:solidFill>
                  <a:srgbClr val="000066"/>
                </a:solidFill>
              </a:rPr>
              <a:t>Deve observar os blocos de audiência (8-12h, 12-18h, 18-21h e 21-24h)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C9CFC-8DB2-4934-8B2C-87FF10357C1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418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2FA6-84F0-4A9E-8869-9094D24CCCA3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2C76-0F4C-47E9-8184-80D448FBC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67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2FA6-84F0-4A9E-8869-9094D24CCCA3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2C76-0F4C-47E9-8184-80D448FBC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52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2FA6-84F0-4A9E-8869-9094D24CCCA3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2C76-0F4C-47E9-8184-80D448FBC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22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2FA6-84F0-4A9E-8869-9094D24CCCA3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2C76-0F4C-47E9-8184-80D448FBC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55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2FA6-84F0-4A9E-8869-9094D24CCCA3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2C76-0F4C-47E9-8184-80D448FBC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05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2FA6-84F0-4A9E-8869-9094D24CCCA3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2C76-0F4C-47E9-8184-80D448FBC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15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2FA6-84F0-4A9E-8869-9094D24CCCA3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2C76-0F4C-47E9-8184-80D448FBC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14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2FA6-84F0-4A9E-8869-9094D24CCCA3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2C76-0F4C-47E9-8184-80D448FBC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2FA6-84F0-4A9E-8869-9094D24CCCA3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2C76-0F4C-47E9-8184-80D448FBC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7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2FA6-84F0-4A9E-8869-9094D24CCCA3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2C76-0F4C-47E9-8184-80D448FBC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78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2FA6-84F0-4A9E-8869-9094D24CCCA3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2C76-0F4C-47E9-8184-80D448FBC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4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52FA6-84F0-4A9E-8869-9094D24CCCA3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F2C76-0F4C-47E9-8184-80D448FBCD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979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-sc.jus.br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18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6639"/>
            <a:ext cx="10515600" cy="70332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solidFill>
                  <a:srgbClr val="008166"/>
                </a:solidFill>
                <a:latin typeface="Rockwell" panose="02060603020205020403" pitchFamily="18" charset="0"/>
              </a:rPr>
              <a:t/>
            </a:r>
            <a:br>
              <a:rPr lang="pt-BR" sz="4000" dirty="0" smtClean="0">
                <a:solidFill>
                  <a:srgbClr val="008166"/>
                </a:solidFill>
                <a:latin typeface="Rockwell" panose="02060603020205020403" pitchFamily="18" charset="0"/>
              </a:rPr>
            </a:br>
            <a:r>
              <a:rPr lang="pt-BR" b="1" dirty="0">
                <a:solidFill>
                  <a:srgbClr val="0777AB"/>
                </a:solidFill>
                <a:latin typeface="Rockwell" panose="02060603020205020403" pitchFamily="18" charset="0"/>
              </a:rPr>
              <a:t>Programação Normal </a:t>
            </a:r>
            <a:br>
              <a:rPr lang="pt-BR" b="1" dirty="0">
                <a:solidFill>
                  <a:srgbClr val="0777AB"/>
                </a:solidFill>
                <a:latin typeface="Rockwell" panose="02060603020205020403" pitchFamily="18" charset="0"/>
              </a:rPr>
            </a:br>
            <a:r>
              <a:rPr lang="pt-BR" sz="4000" dirty="0">
                <a:solidFill>
                  <a:srgbClr val="0777AB"/>
                </a:solidFill>
                <a:latin typeface="Rockwell" panose="02060603020205020403" pitchFamily="18" charset="0"/>
              </a:rPr>
              <a:t>Rádio e TV</a:t>
            </a:r>
            <a:r>
              <a:rPr lang="pt-BR" sz="4000" dirty="0">
                <a:solidFill>
                  <a:srgbClr val="008166"/>
                </a:solidFill>
                <a:latin typeface="Rockwell" panose="02060603020205020403" pitchFamily="18" charset="0"/>
              </a:rPr>
              <a:t/>
            </a:r>
            <a:br>
              <a:rPr lang="pt-BR" sz="4000" dirty="0">
                <a:solidFill>
                  <a:srgbClr val="008166"/>
                </a:solidFill>
                <a:latin typeface="Rockwell" panose="02060603020205020403" pitchFamily="18" charset="0"/>
              </a:rPr>
            </a:b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1508167"/>
            <a:ext cx="9710058" cy="30697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sz="3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sz="3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  <a:buNone/>
            </a:pPr>
            <a:r>
              <a:rPr lang="pt-B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Garantia da Isonomia de tratamento -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1209964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88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2209800"/>
            <a:ext cx="9710058" cy="30697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 smtClean="0">
              <a:solidFill>
                <a:srgbClr val="004E4E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40971" y="981469"/>
            <a:ext cx="95032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t-BR" sz="2400" b="1" dirty="0">
              <a:solidFill>
                <a:srgbClr val="004E4E"/>
              </a:solidFill>
            </a:endParaRPr>
          </a:p>
          <a:p>
            <a:pPr lvl="1"/>
            <a:endParaRPr lang="pt-BR" sz="2400" b="1" dirty="0" smtClean="0">
              <a:solidFill>
                <a:srgbClr val="004E4E"/>
              </a:solidFill>
            </a:endParaRPr>
          </a:p>
          <a:p>
            <a:pPr lvl="1"/>
            <a:endParaRPr lang="pt-BR" sz="2400" b="1" dirty="0">
              <a:solidFill>
                <a:srgbClr val="004E4E"/>
              </a:solidFill>
            </a:endParaRPr>
          </a:p>
          <a:p>
            <a:pPr lvl="1"/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347922" y="1279672"/>
            <a:ext cx="9496154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b="1" u="sng" dirty="0" smtClean="0">
                <a:solidFill>
                  <a:srgbClr val="004E4E"/>
                </a:solidFill>
              </a:rPr>
              <a:t>A partir de 6 de agosto: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4E4E"/>
                </a:solidFill>
              </a:rPr>
              <a:t>Transmitir imagem de pesquisa;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4E4E"/>
                </a:solidFill>
              </a:rPr>
              <a:t>Veicular propaganda política;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4E4E"/>
                </a:solidFill>
              </a:rPr>
              <a:t>Tratamento privilegiado;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4E4E"/>
                </a:solidFill>
              </a:rPr>
              <a:t>Veicular programa ou divulgar filmes, novelas etc. com alusão ou crítica a candidato/partido – exceto programas jornalísticos ou debates;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4E4E"/>
                </a:solidFill>
              </a:rPr>
              <a:t>Divulgar nome de programa que se refira a candidato.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solidFill>
                <a:srgbClr val="004E4E"/>
              </a:solidFill>
            </a:endParaRP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838200" y="506639"/>
            <a:ext cx="10515600" cy="70332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solidFill>
                  <a:srgbClr val="008166"/>
                </a:solidFill>
                <a:latin typeface="Rockwell" panose="02060603020205020403" pitchFamily="18" charset="0"/>
              </a:rPr>
              <a:t/>
            </a:r>
            <a:br>
              <a:rPr lang="pt-BR" sz="4000" dirty="0" smtClean="0">
                <a:solidFill>
                  <a:srgbClr val="008166"/>
                </a:solidFill>
                <a:latin typeface="Rockwell" panose="02060603020205020403" pitchFamily="18" charset="0"/>
              </a:rPr>
            </a:br>
            <a:r>
              <a:rPr lang="pt-BR" b="1" dirty="0">
                <a:solidFill>
                  <a:srgbClr val="0777AB"/>
                </a:solidFill>
                <a:latin typeface="Rockwell" panose="02060603020205020403" pitchFamily="18" charset="0"/>
              </a:rPr>
              <a:t>Programação Normal </a:t>
            </a:r>
            <a:br>
              <a:rPr lang="pt-BR" b="1" dirty="0">
                <a:solidFill>
                  <a:srgbClr val="0777AB"/>
                </a:solidFill>
                <a:latin typeface="Rockwell" panose="02060603020205020403" pitchFamily="18" charset="0"/>
              </a:rPr>
            </a:br>
            <a:r>
              <a:rPr lang="pt-BR" sz="4000" dirty="0">
                <a:solidFill>
                  <a:srgbClr val="0777AB"/>
                </a:solidFill>
                <a:latin typeface="Rockwell" panose="02060603020205020403" pitchFamily="18" charset="0"/>
              </a:rPr>
              <a:t>Rádio e TV</a:t>
            </a:r>
            <a:r>
              <a:rPr lang="pt-BR" sz="4000" dirty="0">
                <a:solidFill>
                  <a:srgbClr val="008166"/>
                </a:solidFill>
                <a:latin typeface="Rockwell" panose="02060603020205020403" pitchFamily="18" charset="0"/>
              </a:rPr>
              <a:t/>
            </a:r>
            <a:br>
              <a:rPr lang="pt-BR" sz="4000" dirty="0">
                <a:solidFill>
                  <a:srgbClr val="008166"/>
                </a:solidFill>
                <a:latin typeface="Rockwell" panose="02060603020205020403" pitchFamily="18" charset="0"/>
              </a:rPr>
            </a:b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37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417231"/>
            <a:ext cx="10515600" cy="7033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777AB"/>
                </a:solidFill>
                <a:latin typeface="Rockwell" panose="02060603020205020403" pitchFamily="18" charset="0"/>
              </a:rPr>
              <a:t>Programação Normal</a:t>
            </a:r>
            <a:endParaRPr lang="pt-BR" sz="3600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2209800"/>
            <a:ext cx="9710058" cy="30697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 smtClean="0">
              <a:solidFill>
                <a:srgbClr val="004E4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199" y="822353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40971" y="981469"/>
            <a:ext cx="95032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t-BR" sz="2400" b="1" dirty="0">
              <a:solidFill>
                <a:srgbClr val="004E4E"/>
              </a:solidFill>
            </a:endParaRPr>
          </a:p>
          <a:p>
            <a:pPr lvl="1"/>
            <a:endParaRPr lang="pt-BR" sz="2400" b="1" dirty="0" smtClean="0">
              <a:solidFill>
                <a:srgbClr val="004E4E"/>
              </a:solidFill>
            </a:endParaRPr>
          </a:p>
          <a:p>
            <a:pPr lvl="1"/>
            <a:endParaRPr lang="pt-BR" sz="2400" b="1" dirty="0">
              <a:solidFill>
                <a:srgbClr val="004E4E"/>
              </a:solidFill>
            </a:endParaRPr>
          </a:p>
          <a:p>
            <a:pPr lvl="1"/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641088" y="1569147"/>
            <a:ext cx="8909824" cy="3526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dirty="0" smtClean="0">
              <a:solidFill>
                <a:srgbClr val="004E4E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 smtClean="0">
                <a:solidFill>
                  <a:srgbClr val="004E4E"/>
                </a:solidFill>
              </a:rPr>
              <a:t>A partir de </a:t>
            </a:r>
            <a:r>
              <a:rPr lang="pt-BR" b="1" dirty="0" smtClean="0">
                <a:solidFill>
                  <a:srgbClr val="FF0000"/>
                </a:solidFill>
              </a:rPr>
              <a:t>30 de junho</a:t>
            </a:r>
            <a:r>
              <a:rPr lang="pt-BR" dirty="0" smtClean="0">
                <a:solidFill>
                  <a:srgbClr val="004E4E"/>
                </a:solidFill>
              </a:rPr>
              <a:t>, é vedado às emissoras de rádio e TV </a:t>
            </a:r>
            <a:r>
              <a:rPr lang="pt-BR" altLang="pt-BR" dirty="0" smtClean="0">
                <a:solidFill>
                  <a:srgbClr val="004E4E"/>
                </a:solidFill>
              </a:rPr>
              <a:t>transmitir programa apresentado ou comentado por pré-candidato, sob pena de multa e cancelamento do registro de candidatura do beneficiado.</a:t>
            </a:r>
            <a:endParaRPr lang="pt-BR" dirty="0">
              <a:solidFill>
                <a:srgbClr val="004E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93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1508167"/>
            <a:ext cx="9710058" cy="30697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b="1" dirty="0" smtClean="0">
              <a:solidFill>
                <a:srgbClr val="0777A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3600" b="1" dirty="0">
              <a:solidFill>
                <a:srgbClr val="0777A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4400" b="1" dirty="0" smtClean="0">
                <a:solidFill>
                  <a:srgbClr val="0777AB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Horário </a:t>
            </a:r>
            <a:r>
              <a:rPr lang="pt-BR" sz="4400" b="1" dirty="0">
                <a:solidFill>
                  <a:srgbClr val="0777AB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Eleitoral Gratuito</a:t>
            </a:r>
            <a:endParaRPr lang="pt-BR" sz="4400" dirty="0">
              <a:solidFill>
                <a:srgbClr val="FF0000"/>
              </a:solidFill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1209964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90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6639"/>
            <a:ext cx="10515600" cy="70332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solidFill>
                  <a:srgbClr val="008166"/>
                </a:solidFill>
                <a:latin typeface="Rockwell" panose="02060603020205020403" pitchFamily="18" charset="0"/>
              </a:rPr>
              <a:t/>
            </a:r>
            <a:br>
              <a:rPr lang="pt-BR" sz="4000" dirty="0" smtClean="0">
                <a:solidFill>
                  <a:srgbClr val="008166"/>
                </a:solidFill>
                <a:latin typeface="Rockwell" panose="02060603020205020403" pitchFamily="18" charset="0"/>
              </a:rPr>
            </a:br>
            <a:r>
              <a:rPr lang="pt-BR" b="1" dirty="0">
                <a:solidFill>
                  <a:srgbClr val="0777AB"/>
                </a:solidFill>
                <a:latin typeface="Rockwell" panose="02060603020205020403" pitchFamily="18" charset="0"/>
              </a:rPr>
              <a:t>Horário Eleitoral Gratuito</a:t>
            </a:r>
            <a:r>
              <a:rPr lang="pt-BR" sz="4000" dirty="0">
                <a:solidFill>
                  <a:srgbClr val="008166"/>
                </a:solidFill>
                <a:latin typeface="Rockwell" panose="02060603020205020403" pitchFamily="18" charset="0"/>
              </a:rPr>
              <a:t/>
            </a:r>
            <a:br>
              <a:rPr lang="pt-BR" sz="4000" dirty="0">
                <a:solidFill>
                  <a:srgbClr val="008166"/>
                </a:solidFill>
                <a:latin typeface="Rockwell" panose="02060603020205020403" pitchFamily="18" charset="0"/>
              </a:rPr>
            </a:b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1508167"/>
            <a:ext cx="9710058" cy="30697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166"/>
              </a:buClr>
              <a:buSzPct val="100000"/>
            </a:pPr>
            <a:r>
              <a:rPr lang="pt-BR" dirty="0" smtClean="0">
                <a:solidFill>
                  <a:srgbClr val="008166"/>
                </a:solidFill>
              </a:rPr>
              <a:t>Redução do número de dias do Horário Eleitoral Gratuito: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166"/>
              </a:buClr>
              <a:buSzPct val="100000"/>
              <a:buNone/>
            </a:pPr>
            <a:endParaRPr lang="pt-BR" sz="1000" dirty="0" smtClean="0">
              <a:solidFill>
                <a:srgbClr val="004E4E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166"/>
              </a:buClr>
              <a:buSzPct val="100000"/>
            </a:pPr>
            <a:r>
              <a:rPr lang="pt-BR" dirty="0" smtClean="0">
                <a:solidFill>
                  <a:srgbClr val="008166"/>
                </a:solidFill>
              </a:rPr>
              <a:t>Redução do tempo diário: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166"/>
              </a:buClr>
              <a:buSzPct val="100000"/>
            </a:pPr>
            <a:r>
              <a:rPr lang="pt-BR" dirty="0" smtClean="0">
                <a:solidFill>
                  <a:srgbClr val="008166"/>
                </a:solidFill>
              </a:rPr>
              <a:t>20 minutos diários – </a:t>
            </a:r>
            <a:r>
              <a:rPr lang="pt-BR" dirty="0" smtClean="0">
                <a:solidFill>
                  <a:srgbClr val="FF0000"/>
                </a:solidFill>
              </a:rPr>
              <a:t>divididos em dois blocos de 10 minutos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166"/>
              </a:buClr>
              <a:buSzPct val="100000"/>
            </a:pPr>
            <a:r>
              <a:rPr lang="pt-BR" dirty="0" smtClean="0">
                <a:solidFill>
                  <a:srgbClr val="008166"/>
                </a:solidFill>
              </a:rPr>
              <a:t>Eleições 2012: </a:t>
            </a:r>
            <a:r>
              <a:rPr lang="pt-BR" b="1" dirty="0" smtClean="0">
                <a:solidFill>
                  <a:srgbClr val="008166"/>
                </a:solidFill>
              </a:rPr>
              <a:t>60 minutos diários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166"/>
              </a:buClr>
              <a:buSzPct val="100000"/>
            </a:pPr>
            <a:endParaRPr lang="pt-BR" sz="1000" dirty="0">
              <a:solidFill>
                <a:srgbClr val="008166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166"/>
              </a:buClr>
              <a:buSzPct val="100000"/>
            </a:pPr>
            <a:r>
              <a:rPr lang="pt-BR" dirty="0">
                <a:solidFill>
                  <a:srgbClr val="008166"/>
                </a:solidFill>
              </a:rPr>
              <a:t>Propaganda em rede: Somente para </a:t>
            </a:r>
            <a:r>
              <a:rPr lang="pt-BR" dirty="0">
                <a:solidFill>
                  <a:srgbClr val="FF0000"/>
                </a:solidFill>
              </a:rPr>
              <a:t>Prefeito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sz="2000" dirty="0" smtClean="0">
              <a:solidFill>
                <a:srgbClr val="004E4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1209964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17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6639"/>
            <a:ext cx="10515600" cy="70332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solidFill>
                  <a:srgbClr val="008166"/>
                </a:solidFill>
                <a:latin typeface="Rockwell" panose="02060603020205020403" pitchFamily="18" charset="0"/>
              </a:rPr>
              <a:t/>
            </a:r>
            <a:br>
              <a:rPr lang="pt-BR" sz="4000" dirty="0" smtClean="0">
                <a:solidFill>
                  <a:srgbClr val="008166"/>
                </a:solidFill>
                <a:latin typeface="Rockwell" panose="02060603020205020403" pitchFamily="18" charset="0"/>
              </a:rPr>
            </a:br>
            <a:r>
              <a:rPr lang="pt-BR" b="1" dirty="0">
                <a:solidFill>
                  <a:srgbClr val="0777AB"/>
                </a:solidFill>
                <a:latin typeface="Rockwell" panose="02060603020205020403" pitchFamily="18" charset="0"/>
              </a:rPr>
              <a:t>Horário Eleitoral </a:t>
            </a:r>
            <a:r>
              <a:rPr lang="pt-BR" b="1" dirty="0" smtClean="0">
                <a:solidFill>
                  <a:srgbClr val="0777AB"/>
                </a:solidFill>
                <a:latin typeface="Rockwell" panose="02060603020205020403" pitchFamily="18" charset="0"/>
              </a:rPr>
              <a:t>Gratuito</a:t>
            </a:r>
            <a:r>
              <a:rPr lang="pt-BR" sz="4000" dirty="0">
                <a:solidFill>
                  <a:srgbClr val="008166"/>
                </a:solidFill>
                <a:latin typeface="Rockwell" panose="02060603020205020403" pitchFamily="18" charset="0"/>
              </a:rPr>
              <a:t/>
            </a:r>
            <a:br>
              <a:rPr lang="pt-BR" sz="4000" dirty="0">
                <a:solidFill>
                  <a:srgbClr val="008166"/>
                </a:solidFill>
                <a:latin typeface="Rockwell" panose="02060603020205020403" pitchFamily="18" charset="0"/>
              </a:rPr>
            </a:b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1209964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001763"/>
              </p:ext>
            </p:extLst>
          </p:nvPr>
        </p:nvGraphicFramePr>
        <p:xfrm>
          <a:off x="1508760" y="1672590"/>
          <a:ext cx="8789670" cy="2558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9347"/>
                <a:gridCol w="6700323"/>
              </a:tblGrid>
              <a:tr h="488719">
                <a:tc>
                  <a:txBody>
                    <a:bodyPr/>
                    <a:lstStyle/>
                    <a:p>
                      <a:pPr marL="0" indent="90170" algn="just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0" kern="1200" dirty="0">
                          <a:solidFill>
                            <a:srgbClr val="0777A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Período</a:t>
                      </a: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71120" algn="just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de agosto a 29 de setembro de 2016</a:t>
                      </a:r>
                    </a:p>
                  </a:txBody>
                  <a:tcPr marL="73025" marR="73025" marT="0" marB="0" anchor="ctr"/>
                </a:tc>
              </a:tr>
              <a:tr h="488719">
                <a:tc>
                  <a:txBody>
                    <a:bodyPr/>
                    <a:lstStyle/>
                    <a:p>
                      <a:pPr indent="90170" algn="just">
                        <a:spcAft>
                          <a:spcPts val="600"/>
                        </a:spcAft>
                      </a:pPr>
                      <a:r>
                        <a:rPr lang="pt-BR" sz="1800" b="0" dirty="0">
                          <a:solidFill>
                            <a:srgbClr val="0777AB"/>
                          </a:solidFill>
                          <a:effectLst/>
                        </a:rPr>
                        <a:t>Dias da semana</a:t>
                      </a:r>
                      <a:endParaRPr lang="pt-BR" sz="1800" b="0" dirty="0">
                        <a:solidFill>
                          <a:srgbClr val="0777AB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7112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0" dirty="0">
                          <a:solidFill>
                            <a:srgbClr val="0777AB"/>
                          </a:solidFill>
                          <a:effectLst/>
                        </a:rPr>
                        <a:t>de segunda-feira a sábado</a:t>
                      </a:r>
                      <a:endParaRPr lang="pt-BR" sz="1800" b="0" dirty="0">
                        <a:solidFill>
                          <a:srgbClr val="0777AB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488719">
                <a:tc>
                  <a:txBody>
                    <a:bodyPr/>
                    <a:lstStyle/>
                    <a:p>
                      <a:pPr indent="9017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0" dirty="0" smtClean="0">
                          <a:solidFill>
                            <a:srgbClr val="0777AB"/>
                          </a:solidFill>
                          <a:effectLst/>
                        </a:rPr>
                        <a:t>Frequência</a:t>
                      </a:r>
                      <a:endParaRPr lang="pt-BR" sz="1800" b="0" dirty="0">
                        <a:solidFill>
                          <a:srgbClr val="0777AB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7112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0" dirty="0">
                          <a:solidFill>
                            <a:srgbClr val="0777AB"/>
                          </a:solidFill>
                          <a:effectLst/>
                        </a:rPr>
                        <a:t>dois programas diários</a:t>
                      </a:r>
                      <a:endParaRPr lang="pt-BR" sz="1800" b="0" dirty="0">
                        <a:solidFill>
                          <a:srgbClr val="0777AB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488719">
                <a:tc>
                  <a:txBody>
                    <a:bodyPr/>
                    <a:lstStyle/>
                    <a:p>
                      <a:pPr indent="9017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0" dirty="0">
                          <a:solidFill>
                            <a:srgbClr val="0777AB"/>
                          </a:solidFill>
                          <a:effectLst/>
                        </a:rPr>
                        <a:t>Duração </a:t>
                      </a:r>
                      <a:endParaRPr lang="pt-BR" sz="1800" b="0" dirty="0">
                        <a:solidFill>
                          <a:srgbClr val="0777AB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7112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0" dirty="0">
                          <a:solidFill>
                            <a:srgbClr val="0777AB"/>
                          </a:solidFill>
                          <a:effectLst/>
                        </a:rPr>
                        <a:t>10 minutos (cada programa)</a:t>
                      </a:r>
                      <a:endParaRPr lang="pt-BR" sz="1800" b="0" dirty="0">
                        <a:solidFill>
                          <a:srgbClr val="0777AB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  <a:tr h="603712">
                <a:tc>
                  <a:txBody>
                    <a:bodyPr/>
                    <a:lstStyle/>
                    <a:p>
                      <a:pPr indent="9017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0">
                          <a:solidFill>
                            <a:srgbClr val="0777AB"/>
                          </a:solidFill>
                          <a:effectLst/>
                        </a:rPr>
                        <a:t>Cargo</a:t>
                      </a:r>
                      <a:endParaRPr lang="pt-BR" sz="1800" b="0">
                        <a:solidFill>
                          <a:srgbClr val="0777AB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7112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0" dirty="0">
                          <a:solidFill>
                            <a:srgbClr val="0777AB"/>
                          </a:solidFill>
                          <a:effectLst/>
                        </a:rPr>
                        <a:t>Prefeito (apenas)</a:t>
                      </a:r>
                      <a:endParaRPr lang="pt-BR" sz="1800" b="0" dirty="0">
                        <a:solidFill>
                          <a:srgbClr val="0777AB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90875" y="3303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838200" y="1033495"/>
            <a:ext cx="10515600" cy="703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dirty="0" smtClean="0">
                <a:solidFill>
                  <a:srgbClr val="008166"/>
                </a:solidFill>
                <a:latin typeface="Rockwell" panose="02060603020205020403" pitchFamily="18" charset="0"/>
              </a:rPr>
              <a:t>Rede</a:t>
            </a:r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4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47180"/>
            <a:ext cx="10515600" cy="7033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777AB"/>
                </a:solidFill>
                <a:latin typeface="Rockwell" panose="02060603020205020403" pitchFamily="18" charset="0"/>
              </a:rPr>
              <a:t>Inserções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1806370"/>
            <a:ext cx="9710058" cy="3069771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sz="2800" dirty="0">
              <a:solidFill>
                <a:srgbClr val="004E4E"/>
              </a:solidFill>
              <a:latin typeface="Trebuchet MS" panose="020B0603020202020204" pitchFamily="34" charset="0"/>
            </a:endParaRPr>
          </a:p>
          <a:p>
            <a:pPr marL="0" lvl="1" indent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sz="2800" dirty="0">
              <a:solidFill>
                <a:srgbClr val="004E4E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230559"/>
              </p:ext>
            </p:extLst>
          </p:nvPr>
        </p:nvGraphicFramePr>
        <p:xfrm>
          <a:off x="1184365" y="1150505"/>
          <a:ext cx="9844191" cy="4074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3050"/>
                <a:gridCol w="7411141"/>
              </a:tblGrid>
              <a:tr h="600236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b="1" u="none" strike="noStrike" kern="1200" dirty="0">
                          <a:solidFill>
                            <a:srgbClr val="0777A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Dias da semana</a:t>
                      </a: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b="1" u="none" strike="noStrike" kern="1200" dirty="0">
                          <a:solidFill>
                            <a:srgbClr val="0777A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Todos os dias</a:t>
                      </a:r>
                    </a:p>
                  </a:txBody>
                  <a:tcPr marL="73025" marR="73025" marT="0" marB="0" anchor="ctr"/>
                </a:tc>
              </a:tr>
              <a:tr h="1256365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b="1" u="none" strike="noStrike" kern="1200" dirty="0">
                          <a:solidFill>
                            <a:srgbClr val="0777A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Duração</a:t>
                      </a: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b="1" u="none" strike="noStrike" kern="1200" dirty="0" smtClean="0">
                          <a:solidFill>
                            <a:srgbClr val="0777A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inserções </a:t>
                      </a:r>
                      <a:r>
                        <a:rPr lang="pt-BR" sz="2000" b="1" u="none" strike="noStrike" kern="1200" dirty="0">
                          <a:solidFill>
                            <a:srgbClr val="0777A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ou 60 segundos, em um total de </a:t>
                      </a:r>
                      <a:r>
                        <a:rPr lang="pt-BR" sz="2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minutos </a:t>
                      </a:r>
                      <a:r>
                        <a:rPr lang="pt-BR" sz="20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diários. (antes eram 30 minutos diários)</a:t>
                      </a:r>
                    </a:p>
                    <a:p>
                      <a:pPr marL="0" indent="9017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há mais inserções de 15 segundos</a:t>
                      </a:r>
                      <a:endParaRPr lang="pt-BR" sz="20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 anchor="ctr"/>
                </a:tc>
              </a:tr>
              <a:tr h="1074240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b="1" u="none" strike="noStrike" kern="1200" dirty="0">
                          <a:solidFill>
                            <a:srgbClr val="0777A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Cargos</a:t>
                      </a: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b="1" u="none" strike="noStrike" kern="1200" dirty="0">
                          <a:solidFill>
                            <a:srgbClr val="0777A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1º Turno: Prefeito e Vereador</a:t>
                      </a:r>
                    </a:p>
                    <a:p>
                      <a:pPr marL="0" indent="9017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b="1" u="none" strike="noStrike" kern="1200" dirty="0">
                          <a:solidFill>
                            <a:srgbClr val="0777A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2º Turno: Prefeito</a:t>
                      </a:r>
                    </a:p>
                  </a:txBody>
                  <a:tcPr marL="73025" marR="73025" marT="0" marB="0" anchor="ctr"/>
                </a:tc>
              </a:tr>
              <a:tr h="564186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b="1" u="none" strike="noStrike" kern="1200" dirty="0" smtClean="0">
                          <a:solidFill>
                            <a:srgbClr val="0777A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Blocos</a:t>
                      </a:r>
                      <a:endParaRPr lang="pt-BR" sz="2000" b="1" u="none" strike="noStrike" kern="1200" dirty="0">
                        <a:solidFill>
                          <a:srgbClr val="0777A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5h a 11h - 11h a 18h  - 18 a 24h </a:t>
                      </a:r>
                      <a:r>
                        <a:rPr lang="pt-BR" sz="2000" b="1" u="none" strike="noStrike" kern="1200" dirty="0" smtClean="0">
                          <a:solidFill>
                            <a:srgbClr val="0777A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 blocos</a:t>
                      </a:r>
                      <a:r>
                        <a:rPr lang="pt-BR" sz="2000" b="1" u="none" strike="noStrike" kern="1200" baseline="0" dirty="0" smtClean="0">
                          <a:solidFill>
                            <a:srgbClr val="0777A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audiência)</a:t>
                      </a:r>
                      <a:endParaRPr lang="pt-BR" sz="2000" b="1" u="none" strike="noStrike" kern="1200" dirty="0">
                        <a:solidFill>
                          <a:srgbClr val="0777A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 anchor="ctr"/>
                </a:tc>
              </a:tr>
              <a:tr h="579863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b="1" u="none" strike="noStrike" kern="1200" dirty="0">
                          <a:solidFill>
                            <a:srgbClr val="0777A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Veículos</a:t>
                      </a: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b="1" u="none" strike="noStrike" kern="1200" dirty="0">
                          <a:solidFill>
                            <a:srgbClr val="0777A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rádio e TV</a:t>
                      </a:r>
                    </a:p>
                  </a:txBody>
                  <a:tcPr marL="73025" marR="73025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62313" y="3087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12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33495"/>
            <a:ext cx="10515600" cy="703325"/>
          </a:xfrm>
        </p:spPr>
        <p:txBody>
          <a:bodyPr>
            <a:normAutofit/>
          </a:bodyPr>
          <a:lstStyle/>
          <a:p>
            <a:pPr algn="ctr"/>
            <a:r>
              <a:rPr lang="pt-BR" sz="2800" dirty="0">
                <a:solidFill>
                  <a:srgbClr val="008166"/>
                </a:solidFill>
                <a:latin typeface="Rockwell" panose="02060603020205020403" pitchFamily="18" charset="0"/>
              </a:rPr>
              <a:t>Inserções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1806370"/>
            <a:ext cx="9710058" cy="3531440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sz="2800" dirty="0">
              <a:solidFill>
                <a:srgbClr val="004E4E"/>
              </a:solidFill>
              <a:latin typeface="Trebuchet MS" panose="020B0603020202020204" pitchFamily="34" charset="0"/>
            </a:endParaRPr>
          </a:p>
          <a:p>
            <a:pPr marL="0" lvl="1" indent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sz="2800" dirty="0">
              <a:solidFill>
                <a:srgbClr val="004E4E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62313" y="3087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326995" y="1806370"/>
            <a:ext cx="948968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2400" dirty="0" smtClean="0">
                <a:solidFill>
                  <a:srgbClr val="008166"/>
                </a:solidFill>
              </a:rPr>
              <a:t>- Veiculação de modo uniforme</a:t>
            </a:r>
          </a:p>
          <a:p>
            <a:pPr>
              <a:spcAft>
                <a:spcPts val="600"/>
              </a:spcAft>
            </a:pPr>
            <a:r>
              <a:rPr lang="pt-BR" sz="2400" dirty="0" smtClean="0">
                <a:solidFill>
                  <a:srgbClr val="008166"/>
                </a:solidFill>
              </a:rPr>
              <a:t>- Espaçamento equilibrado</a:t>
            </a:r>
          </a:p>
          <a:p>
            <a:pPr>
              <a:spcAft>
                <a:spcPts val="600"/>
              </a:spcAft>
            </a:pPr>
            <a:r>
              <a:rPr lang="pt-BR" sz="2400" dirty="0" smtClean="0">
                <a:solidFill>
                  <a:srgbClr val="008166"/>
                </a:solidFill>
              </a:rPr>
              <a:t>- Evitar a exibição de duas ou mais no mesmo intervalo comercial – </a:t>
            </a:r>
            <a:r>
              <a:rPr lang="pt-BR" sz="2400" dirty="0" smtClean="0">
                <a:solidFill>
                  <a:srgbClr val="FF0000"/>
                </a:solidFill>
              </a:rPr>
              <a:t>inclusive</a:t>
            </a:r>
            <a:r>
              <a:rPr lang="pt-BR" sz="2400" dirty="0" smtClean="0">
                <a:solidFill>
                  <a:srgbClr val="008166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quando se tratar de outro candidato</a:t>
            </a:r>
          </a:p>
          <a:p>
            <a:pPr>
              <a:spcAft>
                <a:spcPts val="600"/>
              </a:spcAft>
            </a:pPr>
            <a:r>
              <a:rPr lang="pt-BR" sz="2400" dirty="0">
                <a:solidFill>
                  <a:srgbClr val="008166"/>
                </a:solidFill>
              </a:rPr>
              <a:t>- Salvo </a:t>
            </a:r>
            <a:r>
              <a:rPr lang="pt-BR" sz="2400" dirty="0" smtClean="0">
                <a:solidFill>
                  <a:srgbClr val="008166"/>
                </a:solidFill>
              </a:rPr>
              <a:t>se o partido dispuser de mais inserções do que a quantidade de intervalos disponíveis</a:t>
            </a:r>
          </a:p>
          <a:p>
            <a:r>
              <a:rPr lang="pt-BR" sz="2400" dirty="0" smtClean="0">
                <a:solidFill>
                  <a:srgbClr val="008166"/>
                </a:solidFill>
              </a:rPr>
              <a:t>Para vereador: 19 inserções em dois blocos e 18 em um bloco – alternando-se  a ordem.</a:t>
            </a:r>
            <a:endParaRPr lang="pt-BR" sz="2400" dirty="0">
              <a:solidFill>
                <a:srgbClr val="008166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38200" y="506639"/>
            <a:ext cx="10515600" cy="703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dirty="0" smtClean="0">
                <a:solidFill>
                  <a:srgbClr val="0777AB"/>
                </a:solidFill>
                <a:latin typeface="Rockwell" panose="02060603020205020403" pitchFamily="18" charset="0"/>
              </a:rPr>
              <a:t>Questões técnicas</a:t>
            </a: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10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6639"/>
            <a:ext cx="10515600" cy="7033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777AB"/>
                </a:solidFill>
                <a:latin typeface="Rockwell" panose="02060603020205020403" pitchFamily="18" charset="0"/>
              </a:rPr>
              <a:t>Questões técnicas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1982839"/>
            <a:ext cx="9710058" cy="3239372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008166"/>
                </a:solidFill>
              </a:rPr>
              <a:t>Mapa de mídia:  </a:t>
            </a:r>
            <a:r>
              <a:rPr lang="pt-BR" dirty="0" smtClean="0">
                <a:solidFill>
                  <a:srgbClr val="008166"/>
                </a:solidFill>
              </a:rPr>
              <a:t>Até às 14h da véspera de sua veiculação</a:t>
            </a:r>
          </a:p>
          <a:p>
            <a:r>
              <a:rPr lang="pt-BR" dirty="0" smtClean="0">
                <a:solidFill>
                  <a:srgbClr val="008166"/>
                </a:solidFill>
              </a:rPr>
              <a:t>Para as transmissão aos sábados, domingos e feriados: Até às 14h da sexta-feira anterior</a:t>
            </a:r>
          </a:p>
          <a:p>
            <a:r>
              <a:rPr lang="pt-BR" b="1" dirty="0" smtClean="0">
                <a:solidFill>
                  <a:srgbClr val="008166"/>
                </a:solidFill>
              </a:rPr>
              <a:t>Mídias: 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seis</a:t>
            </a:r>
            <a:r>
              <a:rPr lang="pt-BR" dirty="0" smtClean="0">
                <a:solidFill>
                  <a:srgbClr val="008166"/>
                </a:solidFill>
              </a:rPr>
              <a:t> horas de antecedência do início da transmissão em rede, </a:t>
            </a:r>
            <a:r>
              <a:rPr lang="pt-BR" dirty="0" smtClean="0">
                <a:solidFill>
                  <a:srgbClr val="FF0000"/>
                </a:solidFill>
              </a:rPr>
              <a:t>inclusive sábados, domingos e feriados;</a:t>
            </a:r>
          </a:p>
          <a:p>
            <a:pPr lvl="2"/>
            <a:r>
              <a:rPr lang="pt-BR" dirty="0">
                <a:solidFill>
                  <a:srgbClr val="FF0000"/>
                </a:solidFill>
              </a:rPr>
              <a:t>d</a:t>
            </a:r>
            <a:r>
              <a:rPr lang="pt-BR" dirty="0" smtClean="0">
                <a:solidFill>
                  <a:srgbClr val="FF0000"/>
                </a:solidFill>
              </a:rPr>
              <a:t>oze</a:t>
            </a:r>
            <a:r>
              <a:rPr lang="pt-BR" dirty="0" smtClean="0">
                <a:solidFill>
                  <a:srgbClr val="008166"/>
                </a:solidFill>
              </a:rPr>
              <a:t> horas de antecedência no caso das </a:t>
            </a:r>
            <a:r>
              <a:rPr lang="pt-BR" dirty="0">
                <a:solidFill>
                  <a:srgbClr val="008166"/>
                </a:solidFill>
              </a:rPr>
              <a:t>inserções , inclusive </a:t>
            </a:r>
            <a:r>
              <a:rPr lang="pt-BR" dirty="0">
                <a:solidFill>
                  <a:srgbClr val="FF0000"/>
                </a:solidFill>
              </a:rPr>
              <a:t>sábados, domingos e </a:t>
            </a:r>
            <a:r>
              <a:rPr lang="pt-BR" dirty="0" smtClean="0">
                <a:solidFill>
                  <a:srgbClr val="FF0000"/>
                </a:solidFill>
              </a:rPr>
              <a:t>feriados</a:t>
            </a:r>
            <a:r>
              <a:rPr lang="pt-BR" dirty="0">
                <a:solidFill>
                  <a:srgbClr val="FF0000"/>
                </a:solidFill>
              </a:rPr>
              <a:t>.</a:t>
            </a:r>
            <a:endParaRPr lang="pt-BR" dirty="0" smtClean="0">
              <a:solidFill>
                <a:srgbClr val="FF0000"/>
              </a:solidFill>
            </a:endParaRPr>
          </a:p>
          <a:p>
            <a:pPr lvl="2"/>
            <a:endParaRPr lang="pt-BR" dirty="0">
              <a:solidFill>
                <a:srgbClr val="004E4E"/>
              </a:solidFill>
            </a:endParaRPr>
          </a:p>
          <a:p>
            <a:pPr lvl="2"/>
            <a:endParaRPr lang="pt-BR" dirty="0" smtClean="0">
              <a:solidFill>
                <a:srgbClr val="004E4E"/>
              </a:solidFill>
            </a:endParaRPr>
          </a:p>
          <a:p>
            <a:endParaRPr lang="pt-BR" b="1" dirty="0">
              <a:solidFill>
                <a:srgbClr val="004E4E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1209964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38200" y="1033495"/>
            <a:ext cx="10515600" cy="703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dirty="0" smtClean="0">
                <a:solidFill>
                  <a:srgbClr val="008166"/>
                </a:solidFill>
                <a:latin typeface="Rockwell" panose="02060603020205020403" pitchFamily="18" charset="0"/>
              </a:rPr>
              <a:t>Entrega do material</a:t>
            </a:r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3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6639"/>
            <a:ext cx="10515600" cy="7033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777AB"/>
                </a:solidFill>
                <a:latin typeface="Rockwell" panose="02060603020205020403" pitchFamily="18" charset="0"/>
              </a:rPr>
              <a:t>Questões técnicas</a:t>
            </a: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1645920"/>
            <a:ext cx="9710058" cy="3942261"/>
          </a:xfrm>
        </p:spPr>
        <p:txBody>
          <a:bodyPr>
            <a:noAutofit/>
          </a:bodyPr>
          <a:lstStyle/>
          <a:p>
            <a:pPr>
              <a:buClr>
                <a:srgbClr val="008166"/>
              </a:buClr>
            </a:pPr>
            <a:r>
              <a:rPr lang="pt-BR" dirty="0">
                <a:solidFill>
                  <a:srgbClr val="008166"/>
                </a:solidFill>
              </a:rPr>
              <a:t>P</a:t>
            </a:r>
            <a:r>
              <a:rPr lang="pt-BR" dirty="0" smtClean="0">
                <a:solidFill>
                  <a:srgbClr val="008166"/>
                </a:solidFill>
              </a:rPr>
              <a:t>rogramas deverão </a:t>
            </a:r>
            <a:r>
              <a:rPr lang="pt-BR" dirty="0">
                <a:solidFill>
                  <a:srgbClr val="008166"/>
                </a:solidFill>
              </a:rPr>
              <a:t>ser gravados em meio </a:t>
            </a:r>
            <a:r>
              <a:rPr lang="pt-BR" dirty="0" smtClean="0">
                <a:solidFill>
                  <a:srgbClr val="008166"/>
                </a:solidFill>
              </a:rPr>
              <a:t>compatível </a:t>
            </a:r>
            <a:r>
              <a:rPr lang="pt-BR" dirty="0">
                <a:solidFill>
                  <a:srgbClr val="008166"/>
                </a:solidFill>
              </a:rPr>
              <a:t>com as condições técnicas da emissora </a:t>
            </a:r>
            <a:r>
              <a:rPr lang="pt-BR" dirty="0" smtClean="0">
                <a:solidFill>
                  <a:srgbClr val="008166"/>
                </a:solidFill>
              </a:rPr>
              <a:t>geradora.</a:t>
            </a:r>
            <a:endParaRPr lang="pt-BR" dirty="0">
              <a:solidFill>
                <a:srgbClr val="008166"/>
              </a:solidFill>
            </a:endParaRPr>
          </a:p>
          <a:p>
            <a:pPr>
              <a:buClr>
                <a:schemeClr val="accent6">
                  <a:lumMod val="50000"/>
                </a:schemeClr>
              </a:buClr>
            </a:pPr>
            <a:endParaRPr lang="pt-BR" dirty="0" smtClean="0">
              <a:solidFill>
                <a:srgbClr val="008166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8166"/>
              </a:buClr>
              <a:buSzPct val="100000"/>
            </a:pPr>
            <a:r>
              <a:rPr lang="pt-BR" dirty="0" smtClean="0">
                <a:solidFill>
                  <a:srgbClr val="008166"/>
                </a:solidFill>
              </a:rPr>
              <a:t>O </a:t>
            </a:r>
            <a:r>
              <a:rPr lang="pt-BR" dirty="0">
                <a:solidFill>
                  <a:srgbClr val="008166"/>
                </a:solidFill>
              </a:rPr>
              <a:t>sistema oficial </a:t>
            </a:r>
            <a:r>
              <a:rPr lang="pt-BR" dirty="0" smtClean="0">
                <a:solidFill>
                  <a:srgbClr val="008166"/>
                </a:solidFill>
              </a:rPr>
              <a:t>Justiça </a:t>
            </a:r>
            <a:r>
              <a:rPr lang="pt-BR" dirty="0">
                <a:solidFill>
                  <a:srgbClr val="008166"/>
                </a:solidFill>
              </a:rPr>
              <a:t>Eleitoral disponibiliza a distribuição do tempo para cada partido e coligação </a:t>
            </a:r>
            <a:r>
              <a:rPr lang="pt-BR" dirty="0" smtClean="0">
                <a:solidFill>
                  <a:srgbClr val="008166"/>
                </a:solidFill>
              </a:rPr>
              <a:t>e a distribuição ao longo da programação.</a:t>
            </a:r>
            <a:endParaRPr lang="pt-BR" dirty="0">
              <a:solidFill>
                <a:srgbClr val="008166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1209964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11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8141" y="1508167"/>
            <a:ext cx="9710058" cy="306977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  <a:buNone/>
            </a:pPr>
            <a:endParaRPr lang="pt-BR" sz="3600" b="1" dirty="0" smtClean="0">
              <a:solidFill>
                <a:srgbClr val="004E4E"/>
              </a:solidFill>
              <a:latin typeface="Trebuchet MS" panose="020B0603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  <a:buNone/>
            </a:pPr>
            <a:endParaRPr lang="pt-BR" sz="3600" b="1" dirty="0">
              <a:solidFill>
                <a:srgbClr val="004E4E"/>
              </a:solidFill>
              <a:latin typeface="Trebuchet MS" panose="020B0603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  <a:buNone/>
            </a:pPr>
            <a:r>
              <a:rPr lang="pt-BR" sz="3600" b="1" dirty="0" smtClean="0">
                <a:solidFill>
                  <a:srgbClr val="004E4E"/>
                </a:solidFill>
                <a:latin typeface="Trebuchet MS" panose="020B0603020202020204" pitchFamily="34" charset="0"/>
              </a:rPr>
              <a:t> Propaganda Eleitoral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  <a:buNone/>
            </a:pPr>
            <a:r>
              <a:rPr lang="pt-BR" sz="3600" b="1" dirty="0" smtClean="0">
                <a:solidFill>
                  <a:srgbClr val="004E4E"/>
                </a:solidFill>
                <a:latin typeface="Trebuchet MS" panose="020B0603020202020204" pitchFamily="34" charset="0"/>
              </a:rPr>
              <a:t>Rádio e TV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  <a:buNone/>
            </a:pPr>
            <a:r>
              <a:rPr lang="pt-BR" dirty="0" smtClean="0">
                <a:solidFill>
                  <a:srgbClr val="004E4E"/>
                </a:solidFill>
                <a:latin typeface="Trebuchet MS" panose="020B0603020202020204" pitchFamily="34" charset="0"/>
              </a:rPr>
              <a:t>Renata Beatriz de Fávere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  <a:buNone/>
            </a:pPr>
            <a:r>
              <a:rPr lang="pt-BR" sz="1600" b="1" dirty="0" smtClean="0">
                <a:solidFill>
                  <a:srgbClr val="4486A6"/>
                </a:solidFill>
                <a:latin typeface="Trebuchet MS" panose="020B0603020202020204" pitchFamily="34" charset="0"/>
              </a:rPr>
              <a:t>Secretária da Corregedoria Regional Eleitoral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  <a:buNone/>
            </a:pPr>
            <a:r>
              <a:rPr lang="pt-BR" sz="1600" b="1" dirty="0" smtClean="0">
                <a:solidFill>
                  <a:srgbClr val="4486A6"/>
                </a:solidFill>
                <a:latin typeface="Trebuchet MS" panose="020B0603020202020204" pitchFamily="34" charset="0"/>
              </a:rPr>
              <a:t>Tribunal Regional Eleitoral</a:t>
            </a:r>
            <a:endParaRPr lang="pt-BR" sz="1600" b="1" dirty="0">
              <a:solidFill>
                <a:srgbClr val="4486A6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1209964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 smtClean="0">
                <a:solidFill>
                  <a:srgbClr val="008166"/>
                </a:solidFill>
                <a:latin typeface="Rockwell" panose="02060603020205020403" pitchFamily="18" charset="0"/>
              </a:rPr>
              <a:t>Eleições 2016</a:t>
            </a:r>
            <a:endParaRPr lang="pt-BR" sz="3200" b="1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61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6639"/>
            <a:ext cx="10515600" cy="7033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777AB"/>
                </a:solidFill>
                <a:latin typeface="Rockwell" panose="02060603020205020403" pitchFamily="18" charset="0"/>
              </a:rPr>
              <a:t>Questões técnicas</a:t>
            </a: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1337310"/>
            <a:ext cx="9710058" cy="3942261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rgbClr val="008166"/>
                </a:solidFill>
              </a:rPr>
              <a:t>Emissoras devem indicar expressamente aos Juízes Eleitorais, endereços, </a:t>
            </a:r>
            <a:r>
              <a:rPr lang="pt-BR" dirty="0" err="1" smtClean="0">
                <a:solidFill>
                  <a:srgbClr val="008166"/>
                </a:solidFill>
              </a:rPr>
              <a:t>email</a:t>
            </a:r>
            <a:r>
              <a:rPr lang="pt-BR" dirty="0" smtClean="0">
                <a:solidFill>
                  <a:srgbClr val="008166"/>
                </a:solidFill>
              </a:rPr>
              <a:t> e fax para recebimento de comunicados, ofícios, intimações e notificações – </a:t>
            </a:r>
            <a:r>
              <a:rPr lang="pt-BR" b="1" dirty="0" smtClean="0">
                <a:solidFill>
                  <a:srgbClr val="FF0000"/>
                </a:solidFill>
              </a:rPr>
              <a:t>independente de solicitação.</a:t>
            </a:r>
          </a:p>
          <a:p>
            <a:r>
              <a:rPr lang="pt-BR" dirty="0" smtClean="0">
                <a:solidFill>
                  <a:srgbClr val="008166"/>
                </a:solidFill>
              </a:rPr>
              <a:t>Emissora não pode deixar de transmitir sob alegação de desconhecer informações técnicas sobre captação de sinal.</a:t>
            </a:r>
          </a:p>
          <a:p>
            <a:pPr marL="0" indent="0">
              <a:buNone/>
            </a:pPr>
            <a:endParaRPr lang="pt-BR" dirty="0">
              <a:solidFill>
                <a:srgbClr val="008166"/>
              </a:solidFill>
            </a:endParaRP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1º dia de transmissão:  Caso o material não seja entregue, deve ser veiculado aviso no horário.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1209964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5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4078"/>
            <a:ext cx="10515600" cy="7033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777AB"/>
                </a:solidFill>
                <a:latin typeface="Rockwell" panose="02060603020205020403" pitchFamily="18" charset="0"/>
              </a:rPr>
              <a:t>Questões técnicas</a:t>
            </a: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08167"/>
            <a:ext cx="10340340" cy="3942261"/>
          </a:xfrm>
        </p:spPr>
        <p:txBody>
          <a:bodyPr>
            <a:noAutofit/>
          </a:bodyPr>
          <a:lstStyle/>
          <a:p>
            <a:pPr lvl="1"/>
            <a:r>
              <a:rPr lang="pt-BR" dirty="0" smtClean="0">
                <a:solidFill>
                  <a:srgbClr val="008166"/>
                </a:solidFill>
              </a:rPr>
              <a:t>Comunicação imediata ao Juiz Eleitoral.</a:t>
            </a:r>
          </a:p>
          <a:p>
            <a:pPr lvl="1"/>
            <a:endParaRPr lang="pt-BR" dirty="0" smtClean="0">
              <a:solidFill>
                <a:srgbClr val="008166"/>
              </a:solidFill>
            </a:endParaRPr>
          </a:p>
          <a:p>
            <a:pPr lvl="1"/>
            <a:r>
              <a:rPr lang="pt-BR" dirty="0" smtClean="0">
                <a:solidFill>
                  <a:srgbClr val="008166"/>
                </a:solidFill>
              </a:rPr>
              <a:t>Se a falha for relevante e atribuída à emissora, o Juiz poderá determinar as providências necessárias para o que o fato não se repita.</a:t>
            </a:r>
          </a:p>
          <a:p>
            <a:pPr lvl="1"/>
            <a:endParaRPr lang="pt-BR" dirty="0" smtClean="0">
              <a:solidFill>
                <a:srgbClr val="008166"/>
              </a:solidFill>
            </a:endParaRPr>
          </a:p>
          <a:p>
            <a:pPr lvl="1"/>
            <a:r>
              <a:rPr lang="pt-BR" dirty="0" smtClean="0">
                <a:solidFill>
                  <a:srgbClr val="008166"/>
                </a:solidFill>
              </a:rPr>
              <a:t>Juiz poderá determinar nova exibição no horário imediatamente posterior ao reservado para a propaganda em rede.</a:t>
            </a:r>
          </a:p>
          <a:p>
            <a:pPr lvl="1"/>
            <a:endParaRPr lang="pt-BR" dirty="0" smtClean="0">
              <a:solidFill>
                <a:srgbClr val="008166"/>
              </a:solidFill>
            </a:endParaRPr>
          </a:p>
          <a:p>
            <a:pPr lvl="1"/>
            <a:r>
              <a:rPr lang="pt-BR" dirty="0" smtClean="0">
                <a:solidFill>
                  <a:srgbClr val="008166"/>
                </a:solidFill>
              </a:rPr>
              <a:t>Sanção pelo descumprimento das normas relativas à transmissão da propaganda: suspensão da programação por 24hs.</a:t>
            </a:r>
            <a:endParaRPr lang="pt-BR" dirty="0">
              <a:solidFill>
                <a:srgbClr val="008166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1209964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50570" y="757021"/>
            <a:ext cx="10515600" cy="703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dirty="0">
                <a:solidFill>
                  <a:srgbClr val="0081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Problemas técnicos na </a:t>
            </a:r>
            <a:r>
              <a:rPr lang="pt-BR" sz="2800" dirty="0" smtClean="0">
                <a:solidFill>
                  <a:srgbClr val="0081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transmissão</a:t>
            </a:r>
            <a:endParaRPr lang="pt-BR" sz="2800" dirty="0">
              <a:solidFill>
                <a:srgbClr val="0081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05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6639"/>
            <a:ext cx="10515600" cy="70332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solidFill>
                  <a:srgbClr val="008166"/>
                </a:solidFill>
                <a:latin typeface="Rockwell" panose="02060603020205020403" pitchFamily="18" charset="0"/>
              </a:rPr>
              <a:t/>
            </a:r>
            <a:br>
              <a:rPr lang="pt-BR" sz="4000" dirty="0" smtClean="0">
                <a:solidFill>
                  <a:srgbClr val="008166"/>
                </a:solidFill>
                <a:latin typeface="Rockwell" panose="02060603020205020403" pitchFamily="18" charset="0"/>
              </a:rPr>
            </a:br>
            <a:r>
              <a:rPr lang="pt-BR" sz="4000" dirty="0">
                <a:solidFill>
                  <a:srgbClr val="008166"/>
                </a:solidFill>
                <a:latin typeface="Rockwell" panose="02060603020205020403" pitchFamily="18" charset="0"/>
              </a:rPr>
              <a:t/>
            </a:r>
            <a:br>
              <a:rPr lang="pt-BR" sz="4000" dirty="0">
                <a:solidFill>
                  <a:srgbClr val="008166"/>
                </a:solidFill>
                <a:latin typeface="Rockwell" panose="02060603020205020403" pitchFamily="18" charset="0"/>
              </a:rPr>
            </a:b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1508167"/>
            <a:ext cx="9710058" cy="30697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b="1" dirty="0" smtClean="0">
              <a:solidFill>
                <a:srgbClr val="0777A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3600" b="1" dirty="0">
              <a:solidFill>
                <a:srgbClr val="0777A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4400" b="1" dirty="0" smtClean="0">
                <a:solidFill>
                  <a:srgbClr val="0777AB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Debates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1209964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51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83055" y="1666548"/>
            <a:ext cx="9025890" cy="4176713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>
                <a:solidFill>
                  <a:srgbClr val="004E4E"/>
                </a:solidFill>
              </a:rPr>
              <a:t>Antes</a:t>
            </a:r>
            <a:r>
              <a:rPr lang="pt-BR" dirty="0" smtClean="0">
                <a:solidFill>
                  <a:srgbClr val="004E4E"/>
                </a:solidFill>
              </a:rPr>
              <a:t> do registro das candidaturas:</a:t>
            </a:r>
          </a:p>
          <a:p>
            <a:r>
              <a:rPr lang="pt-BR" u="sng" dirty="0" smtClean="0">
                <a:solidFill>
                  <a:srgbClr val="004E4E"/>
                </a:solidFill>
              </a:rPr>
              <a:t>Entre </a:t>
            </a:r>
            <a:r>
              <a:rPr lang="pt-BR" u="sng" dirty="0">
                <a:solidFill>
                  <a:srgbClr val="004E4E"/>
                </a:solidFill>
              </a:rPr>
              <a:t>filiados ou pré-candidatos</a:t>
            </a:r>
            <a:r>
              <a:rPr lang="pt-BR" dirty="0">
                <a:solidFill>
                  <a:srgbClr val="004E4E"/>
                </a:solidFill>
              </a:rPr>
              <a:t> já são permitidos </a:t>
            </a:r>
            <a:r>
              <a:rPr lang="pt-BR" u="sng" dirty="0">
                <a:solidFill>
                  <a:srgbClr val="004E4E"/>
                </a:solidFill>
              </a:rPr>
              <a:t>antes de 16 de agosto de 2016</a:t>
            </a:r>
            <a:r>
              <a:rPr lang="pt-BR" dirty="0">
                <a:solidFill>
                  <a:srgbClr val="004E4E"/>
                </a:solidFill>
              </a:rPr>
              <a:t>, inclusive com a exposição de plataformas e projetos </a:t>
            </a:r>
            <a:r>
              <a:rPr lang="pt-BR" dirty="0" smtClean="0">
                <a:solidFill>
                  <a:srgbClr val="004E4E"/>
                </a:solidFill>
              </a:rPr>
              <a:t>políticos. </a:t>
            </a:r>
          </a:p>
          <a:p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Garantido </a:t>
            </a:r>
            <a:r>
              <a:rPr lang="pt-BR" dirty="0">
                <a:solidFill>
                  <a:srgbClr val="FF0000"/>
                </a:solidFill>
              </a:rPr>
              <a:t>tratamento isonômico.</a:t>
            </a: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506639"/>
            <a:ext cx="10515600" cy="7033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777AB"/>
                </a:solidFill>
                <a:latin typeface="Rockwell" panose="02060603020205020403" pitchFamily="18" charset="0"/>
              </a:rPr>
              <a:t>Debates</a:t>
            </a: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0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6639"/>
            <a:ext cx="10515600" cy="7033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777AB"/>
                </a:solidFill>
                <a:latin typeface="Rockwell" panose="02060603020205020403" pitchFamily="18" charset="0"/>
              </a:rPr>
              <a:t>Debates</a:t>
            </a: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1776017"/>
            <a:ext cx="9710058" cy="306977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E4E"/>
              </a:buClr>
              <a:buSzPct val="100000"/>
              <a:buNone/>
            </a:pPr>
            <a:r>
              <a:rPr lang="pt-BR" b="1" dirty="0" smtClean="0">
                <a:solidFill>
                  <a:srgbClr val="004E4E"/>
                </a:solidFill>
              </a:rPr>
              <a:t>Após</a:t>
            </a:r>
            <a:r>
              <a:rPr lang="pt-BR" dirty="0" smtClean="0">
                <a:solidFill>
                  <a:srgbClr val="004E4E"/>
                </a:solidFill>
              </a:rPr>
              <a:t> o registro das candidaturas: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E4E"/>
              </a:buClr>
              <a:buSzPct val="100000"/>
            </a:pPr>
            <a:r>
              <a:rPr lang="pt-BR" dirty="0" smtClean="0">
                <a:solidFill>
                  <a:srgbClr val="FF0000"/>
                </a:solidFill>
              </a:rPr>
              <a:t>Participação obrigatória dos candidatos de partidos com representação superior a 9 deputados federais.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E4E"/>
              </a:buClr>
              <a:buSzPct val="100000"/>
            </a:pPr>
            <a:r>
              <a:rPr lang="pt-BR" sz="2200" dirty="0" smtClean="0">
                <a:solidFill>
                  <a:srgbClr val="004E4E"/>
                </a:solidFill>
              </a:rPr>
              <a:t>Antes, todos os partidos com representação na Câmara dos Deputados.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  <a:buNone/>
            </a:pPr>
            <a:endParaRPr lang="pt-BR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  <a:buNone/>
            </a:pPr>
            <a:endParaRPr lang="pt-BR" dirty="0">
              <a:solidFill>
                <a:srgbClr val="004E4E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  <a:buNone/>
            </a:pPr>
            <a:endParaRPr lang="pt-BR" dirty="0" smtClean="0">
              <a:solidFill>
                <a:srgbClr val="004E4E"/>
              </a:solidFill>
              <a:latin typeface="Trebuchet MS" panose="020B0603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>
              <a:solidFill>
                <a:srgbClr val="004E4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66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0020" y="1608937"/>
            <a:ext cx="9631959" cy="249471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r>
              <a:rPr lang="pt-BR" sz="3600" dirty="0" smtClean="0">
                <a:solidFill>
                  <a:srgbClr val="004E4E"/>
                </a:solidFill>
                <a:latin typeface="+mn-lt"/>
              </a:rPr>
              <a:t>Na </a:t>
            </a:r>
            <a:r>
              <a:rPr lang="pt-BR" sz="3600" dirty="0">
                <a:solidFill>
                  <a:srgbClr val="004E4E"/>
                </a:solidFill>
                <a:latin typeface="+mn-lt"/>
              </a:rPr>
              <a:t>TV com libras ou recurso de </a:t>
            </a:r>
            <a:r>
              <a:rPr lang="pt-BR" sz="3600" dirty="0" smtClean="0">
                <a:solidFill>
                  <a:srgbClr val="004E4E"/>
                </a:solidFill>
                <a:latin typeface="+mn-lt"/>
              </a:rPr>
              <a:t>legenda</a:t>
            </a:r>
            <a:r>
              <a:rPr lang="pt-BR" sz="3600" dirty="0">
                <a:solidFill>
                  <a:srgbClr val="004E4E"/>
                </a:solidFill>
                <a:latin typeface="+mn-lt"/>
              </a:rPr>
              <a:t/>
            </a:r>
            <a:br>
              <a:rPr lang="pt-BR" sz="3600" dirty="0">
                <a:solidFill>
                  <a:srgbClr val="004E4E"/>
                </a:solidFill>
                <a:latin typeface="+mn-lt"/>
              </a:rPr>
            </a:br>
            <a:r>
              <a:rPr lang="pt-BR" sz="2000" dirty="0">
                <a:solidFill>
                  <a:srgbClr val="004E4E"/>
                </a:solidFill>
                <a:latin typeface="+mn-lt"/>
              </a:rPr>
              <a:t/>
            </a:r>
            <a:br>
              <a:rPr lang="pt-BR" sz="2000" dirty="0">
                <a:solidFill>
                  <a:srgbClr val="004E4E"/>
                </a:solidFill>
                <a:latin typeface="+mn-lt"/>
              </a:rPr>
            </a:br>
            <a:r>
              <a:rPr lang="pt-BR" sz="3600" dirty="0">
                <a:solidFill>
                  <a:srgbClr val="004E4E"/>
                </a:solidFill>
                <a:latin typeface="+mn-lt"/>
              </a:rPr>
              <a:t>Regras acordadas com pelo menos 2/3 dos candidatos/partidos</a:t>
            </a:r>
            <a:br>
              <a:rPr lang="pt-BR" sz="3600" dirty="0">
                <a:solidFill>
                  <a:srgbClr val="004E4E"/>
                </a:solidFill>
                <a:latin typeface="+mn-lt"/>
              </a:rPr>
            </a:br>
            <a:endParaRPr lang="pt-BR" sz="4000" b="1" dirty="0">
              <a:solidFill>
                <a:srgbClr val="0777AB"/>
              </a:solidFill>
              <a:latin typeface="+mn-lt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8200" y="506639"/>
            <a:ext cx="10515600" cy="703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dirty="0" smtClean="0">
                <a:solidFill>
                  <a:srgbClr val="0777AB"/>
                </a:solidFill>
                <a:latin typeface="Rockwell" panose="02060603020205020403" pitchFamily="18" charset="0"/>
              </a:rPr>
              <a:t>Debates</a:t>
            </a: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56995"/>
            <a:ext cx="10515600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34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6639"/>
            <a:ext cx="10515600" cy="7033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777AB"/>
                </a:solidFill>
                <a:latin typeface="Rockwell" panose="02060603020205020403" pitchFamily="18" charset="0"/>
              </a:rPr>
              <a:t>Fonte de Consultas</a:t>
            </a: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3851" y="1341120"/>
            <a:ext cx="9710058" cy="306977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  <a:buNone/>
            </a:pPr>
            <a:endParaRPr lang="pt-BR" dirty="0">
              <a:solidFill>
                <a:srgbClr val="004E4E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  <a:buNone/>
            </a:pPr>
            <a:endParaRPr lang="pt-BR" dirty="0" smtClean="0">
              <a:solidFill>
                <a:srgbClr val="004E4E"/>
              </a:solidFill>
              <a:latin typeface="Trebuchet MS" panose="020B0603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E4E"/>
              </a:buClr>
              <a:buSzPct val="100000"/>
            </a:pPr>
            <a:r>
              <a:rPr lang="pt-BR" dirty="0" smtClean="0">
                <a:solidFill>
                  <a:srgbClr val="004E4E"/>
                </a:solidFill>
                <a:latin typeface="Trebuchet MS" panose="020B0603020202020204" pitchFamily="34" charset="0"/>
                <a:hlinkClick r:id="rId3"/>
              </a:rPr>
              <a:t>www.tre-sc.jus.br</a:t>
            </a:r>
            <a:endParaRPr lang="pt-BR" dirty="0" smtClean="0">
              <a:solidFill>
                <a:srgbClr val="004E4E"/>
              </a:solidFill>
              <a:latin typeface="Trebuchet MS" panose="020B0603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E4E"/>
              </a:buClr>
              <a:buSzPct val="100000"/>
            </a:pPr>
            <a:r>
              <a:rPr lang="pt-BR" dirty="0" smtClean="0">
                <a:solidFill>
                  <a:srgbClr val="004E4E"/>
                </a:solidFill>
                <a:latin typeface="Trebuchet MS" panose="020B0603020202020204" pitchFamily="34" charset="0"/>
              </a:rPr>
              <a:t>Legislação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E4E"/>
              </a:buClr>
              <a:buSzPct val="100000"/>
            </a:pPr>
            <a:r>
              <a:rPr lang="pt-BR" dirty="0" smtClean="0">
                <a:solidFill>
                  <a:srgbClr val="004E4E"/>
                </a:solidFill>
                <a:latin typeface="Trebuchet MS" panose="020B0603020202020204" pitchFamily="34" charset="0"/>
              </a:rPr>
              <a:t>Manuais e Cartilhas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E4E"/>
              </a:buClr>
              <a:buSzPct val="100000"/>
            </a:pPr>
            <a:r>
              <a:rPr lang="pt-BR" dirty="0" smtClean="0">
                <a:solidFill>
                  <a:srgbClr val="004E4E"/>
                </a:solidFill>
                <a:latin typeface="Trebuchet MS" panose="020B0603020202020204" pitchFamily="34" charset="0"/>
              </a:rPr>
              <a:t>Notícias</a:t>
            </a:r>
            <a:endParaRPr lang="pt-BR" dirty="0">
              <a:solidFill>
                <a:srgbClr val="004E4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86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0" y="-666750"/>
            <a:ext cx="15240000" cy="819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88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5029" y="2327564"/>
            <a:ext cx="10101942" cy="282137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3600" b="1" dirty="0" smtClean="0">
                <a:solidFill>
                  <a:srgbClr val="FDC300"/>
                </a:solidFill>
                <a:latin typeface="Rockwell" panose="02060603020205020403" pitchFamily="18" charset="0"/>
              </a:rPr>
              <a:t>Obrigada!</a:t>
            </a:r>
            <a:endParaRPr lang="pt-BR" sz="3600" dirty="0" smtClean="0">
              <a:solidFill>
                <a:srgbClr val="FDC300"/>
              </a:solidFill>
              <a:latin typeface="Rockwell" panose="02060603020205020403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B819"/>
              </a:buClr>
              <a:buNone/>
            </a:pPr>
            <a:r>
              <a:rPr 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TRE-SC</a:t>
            </a:r>
          </a:p>
        </p:txBody>
      </p:sp>
    </p:spTree>
    <p:extLst>
      <p:ext uri="{BB962C8B-B14F-4D97-AF65-F5344CB8AC3E}">
        <p14:creationId xmlns:p14="http://schemas.microsoft.com/office/powerpoint/2010/main" val="202852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6639"/>
            <a:ext cx="10515600" cy="7033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777AB"/>
                </a:solidFill>
                <a:latin typeface="Rockwell" panose="02060603020205020403" pitchFamily="18" charset="0"/>
              </a:rPr>
              <a:t>Eleições 2016</a:t>
            </a: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1913289"/>
            <a:ext cx="9710058" cy="30697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r>
              <a:rPr lang="pt-BR" b="1" dirty="0">
                <a:solidFill>
                  <a:srgbClr val="4486A6"/>
                </a:solidFill>
              </a:rPr>
              <a:t>295 Municípios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r>
              <a:rPr lang="pt-BR" b="1" dirty="0" smtClean="0">
                <a:solidFill>
                  <a:srgbClr val="4486A6"/>
                </a:solidFill>
              </a:rPr>
              <a:t>4.988.306 eleitores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r>
              <a:rPr lang="pt-BR" b="1" dirty="0" smtClean="0">
                <a:solidFill>
                  <a:srgbClr val="4486A6"/>
                </a:solidFill>
              </a:rPr>
              <a:t>27,39% de eleitores cadastrados biometricamente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r>
              <a:rPr lang="pt-BR" b="1" dirty="0" smtClean="0">
                <a:solidFill>
                  <a:srgbClr val="4486A6"/>
                </a:solidFill>
              </a:rPr>
              <a:t>63.716 mesários – 15.929 Seções Eleitorais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r>
              <a:rPr lang="pt-BR" b="1" dirty="0" smtClean="0">
                <a:solidFill>
                  <a:srgbClr val="4486A6"/>
                </a:solidFill>
              </a:rPr>
              <a:t>19.184 urnas eletrônicas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r>
              <a:rPr lang="pt-BR" b="1" dirty="0" smtClean="0">
                <a:solidFill>
                  <a:srgbClr val="4486A6"/>
                </a:solidFill>
              </a:rPr>
              <a:t>19.428 candidatos (estimativa)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b="1" dirty="0">
              <a:solidFill>
                <a:srgbClr val="4486A6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1209964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dirty="0" smtClean="0">
                <a:solidFill>
                  <a:srgbClr val="008166"/>
                </a:solidFill>
                <a:latin typeface="Rockwell" panose="02060603020205020403" pitchFamily="18" charset="0"/>
              </a:rPr>
              <a:t>Números da Eleição</a:t>
            </a:r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39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6639"/>
            <a:ext cx="10515600" cy="7033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777AB"/>
                </a:solidFill>
                <a:latin typeface="Rockwell" panose="02060603020205020403" pitchFamily="18" charset="0"/>
              </a:rPr>
              <a:t>Eleições 2016</a:t>
            </a: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1913289"/>
            <a:ext cx="9710058" cy="30697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r>
              <a:rPr lang="pt-BR" b="1" dirty="0" smtClean="0">
                <a:solidFill>
                  <a:srgbClr val="4486A6"/>
                </a:solidFill>
              </a:rPr>
              <a:t>Reforma Eleitoral – Lei n. 13.165/2015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b="1" dirty="0">
              <a:solidFill>
                <a:srgbClr val="4486A6"/>
              </a:solidFill>
            </a:endParaRP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r>
              <a:rPr lang="pt-BR" sz="2800" b="1" dirty="0" smtClean="0">
                <a:solidFill>
                  <a:srgbClr val="4486A6"/>
                </a:solidFill>
              </a:rPr>
              <a:t>Redução do período eleitoral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r>
              <a:rPr lang="pt-BR" sz="2800" b="1" dirty="0" smtClean="0">
                <a:solidFill>
                  <a:srgbClr val="4486A6"/>
                </a:solidFill>
              </a:rPr>
              <a:t>Redução do horário eleitoral gratuito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1209964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28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278144"/>
            <a:ext cx="10515600" cy="7033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777AB"/>
                </a:solidFill>
                <a:latin typeface="Rockwell" panose="02060603020205020403" pitchFamily="18" charset="0"/>
              </a:rPr>
              <a:t>Reforma Eleitoral</a:t>
            </a: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2209800"/>
            <a:ext cx="9710058" cy="30697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 smtClean="0">
              <a:solidFill>
                <a:srgbClr val="004E4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199" y="822353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dirty="0" smtClean="0">
                <a:solidFill>
                  <a:srgbClr val="008166"/>
                </a:solidFill>
                <a:latin typeface="Rockwell" panose="02060603020205020403" pitchFamily="18" charset="0"/>
              </a:rPr>
              <a:t>Prazos</a:t>
            </a:r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686319"/>
              </p:ext>
            </p:extLst>
          </p:nvPr>
        </p:nvGraphicFramePr>
        <p:xfrm>
          <a:off x="1813875" y="1619481"/>
          <a:ext cx="8564247" cy="3008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749"/>
                <a:gridCol w="2854749"/>
                <a:gridCol w="2854749"/>
              </a:tblGrid>
              <a:tr h="36583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2016</a:t>
                      </a:r>
                      <a:endParaRPr lang="pt-BR" dirty="0"/>
                    </a:p>
                  </a:txBody>
                  <a:tcPr/>
                </a:tc>
              </a:tr>
              <a:tr h="479106">
                <a:tc>
                  <a:txBody>
                    <a:bodyPr/>
                    <a:lstStyle/>
                    <a:p>
                      <a:r>
                        <a:rPr lang="pt-BR" dirty="0" smtClean="0"/>
                        <a:t>Registro</a:t>
                      </a:r>
                      <a:r>
                        <a:rPr lang="pt-BR" baseline="0" dirty="0" smtClean="0"/>
                        <a:t> de Candidatura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Até </a:t>
                      </a:r>
                      <a:r>
                        <a:rPr lang="pt-BR" b="1" dirty="0" smtClean="0"/>
                        <a:t>5 de julho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Até </a:t>
                      </a:r>
                      <a:r>
                        <a:rPr lang="pt-BR" b="1" dirty="0" smtClean="0"/>
                        <a:t>15 de agosto</a:t>
                      </a:r>
                      <a:endParaRPr lang="pt-BR" b="1" dirty="0"/>
                    </a:p>
                  </a:txBody>
                  <a:tcPr/>
                </a:tc>
              </a:tr>
              <a:tr h="490653">
                <a:tc>
                  <a:txBody>
                    <a:bodyPr/>
                    <a:lstStyle/>
                    <a:p>
                      <a:r>
                        <a:rPr lang="pt-BR" dirty="0" smtClean="0"/>
                        <a:t>Inicio</a:t>
                      </a:r>
                      <a:r>
                        <a:rPr lang="pt-BR" baseline="0" dirty="0" smtClean="0"/>
                        <a:t> da Propaganda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6</a:t>
                      </a:r>
                      <a:r>
                        <a:rPr lang="pt-BR" b="1" baseline="0" dirty="0" smtClean="0"/>
                        <a:t> de julho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16 de agosto</a:t>
                      </a:r>
                      <a:endParaRPr lang="pt-BR" b="1" dirty="0"/>
                    </a:p>
                  </a:txBody>
                  <a:tcPr/>
                </a:tc>
              </a:tr>
              <a:tr h="914583">
                <a:tc>
                  <a:txBody>
                    <a:bodyPr/>
                    <a:lstStyle/>
                    <a:p>
                      <a:r>
                        <a:rPr lang="pt-BR" dirty="0" smtClean="0"/>
                        <a:t>Convocação</a:t>
                      </a:r>
                      <a:r>
                        <a:rPr lang="pt-BR" baseline="0" dirty="0" smtClean="0"/>
                        <a:t> para reunião sobre horário eleitoral gratuito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Até </a:t>
                      </a:r>
                      <a:r>
                        <a:rPr lang="pt-BR" b="1" dirty="0" smtClean="0"/>
                        <a:t>12 de agosto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 partir de </a:t>
                      </a:r>
                      <a:r>
                        <a:rPr lang="pt-BR" b="1" dirty="0" smtClean="0"/>
                        <a:t>15 de agosto</a:t>
                      </a:r>
                      <a:endParaRPr lang="pt-BR" b="1" dirty="0"/>
                    </a:p>
                  </a:txBody>
                  <a:tcPr/>
                </a:tc>
              </a:tr>
              <a:tr h="758100">
                <a:tc>
                  <a:txBody>
                    <a:bodyPr/>
                    <a:lstStyle/>
                    <a:p>
                      <a:r>
                        <a:rPr lang="pt-BR" dirty="0" smtClean="0"/>
                        <a:t>Inicio da Propaganda em</a:t>
                      </a:r>
                    </a:p>
                    <a:p>
                      <a:r>
                        <a:rPr lang="pt-BR" dirty="0" smtClean="0"/>
                        <a:t>Rádio</a:t>
                      </a:r>
                      <a:r>
                        <a:rPr lang="pt-BR" baseline="0" dirty="0" smtClean="0"/>
                        <a:t> e TV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19 de agosto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26 de agosto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46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278144"/>
            <a:ext cx="10515600" cy="7033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777AB"/>
                </a:solidFill>
                <a:latin typeface="Rockwell" panose="02060603020205020403" pitchFamily="18" charset="0"/>
              </a:rPr>
              <a:t>Reforma Eleitoral</a:t>
            </a: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2209800"/>
            <a:ext cx="9710058" cy="30697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 smtClean="0">
              <a:solidFill>
                <a:srgbClr val="004E4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485900" y="1143000"/>
            <a:ext cx="10195559" cy="4286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dirty="0" smtClean="0">
              <a:solidFill>
                <a:srgbClr val="008166"/>
              </a:solidFill>
              <a:latin typeface="Rockwell" panose="02060603020205020403" pitchFamily="18" charset="0"/>
            </a:endParaRPr>
          </a:p>
          <a:p>
            <a:pPr algn="ctr"/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sz="1800" b="1" dirty="0">
              <a:solidFill>
                <a:srgbClr val="008166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r>
              <a:rPr lang="pt-BR" sz="3200" b="1" dirty="0">
                <a:solidFill>
                  <a:srgbClr val="5C719D"/>
                </a:solidFill>
              </a:rPr>
              <a:t>Período pré-eleitoral: Antes de 15 de agosto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sz="3200" b="1" dirty="0">
              <a:solidFill>
                <a:srgbClr val="5C719D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  <a:buFontTx/>
              <a:buChar char="-"/>
            </a:pPr>
            <a:r>
              <a:rPr lang="pt-BR" sz="3200" b="1" dirty="0">
                <a:solidFill>
                  <a:srgbClr val="5C719D"/>
                </a:solidFill>
              </a:rPr>
              <a:t>Maior liberdade para </a:t>
            </a:r>
            <a:r>
              <a:rPr lang="pt-BR" sz="3200" b="1" dirty="0" smtClean="0">
                <a:solidFill>
                  <a:srgbClr val="5C719D"/>
                </a:solidFill>
              </a:rPr>
              <a:t>pré-candidatos</a:t>
            </a:r>
            <a:endParaRPr lang="pt-BR" sz="3200" b="1" dirty="0">
              <a:solidFill>
                <a:srgbClr val="5C719D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r>
              <a:rPr lang="pt-BR" b="1" dirty="0">
                <a:solidFill>
                  <a:srgbClr val="5C719D"/>
                </a:solidFill>
              </a:rPr>
              <a:t>(entrevistas, programas, debates)</a:t>
            </a:r>
          </a:p>
          <a:p>
            <a:pPr algn="ctr">
              <a:spcBef>
                <a:spcPts val="0"/>
              </a:spcBef>
            </a:pPr>
            <a:endParaRPr lang="pt-BR" dirty="0">
              <a:solidFill>
                <a:srgbClr val="FF0000"/>
              </a:solidFill>
              <a:latin typeface="Rockwell" panose="02060603020205020403" pitchFamily="18" charset="0"/>
            </a:endParaRPr>
          </a:p>
          <a:p>
            <a:pPr>
              <a:spcBef>
                <a:spcPts val="0"/>
              </a:spcBef>
            </a:pPr>
            <a:r>
              <a:rPr lang="pt-BR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 que não envolva pedido explícito de voto</a:t>
            </a:r>
          </a:p>
          <a:p>
            <a:pPr lvl="1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  <a:buFontTx/>
              <a:buChar char="-"/>
            </a:pPr>
            <a:endParaRPr lang="pt-BR" b="1" dirty="0">
              <a:solidFill>
                <a:srgbClr val="5C719D"/>
              </a:solidFill>
            </a:endParaRPr>
          </a:p>
          <a:p>
            <a:pPr algn="ctr"/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13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278144"/>
            <a:ext cx="10515600" cy="7033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777AB"/>
                </a:solidFill>
                <a:latin typeface="Rockwell" panose="02060603020205020403" pitchFamily="18" charset="0"/>
              </a:rPr>
              <a:t>Período pré-eleitoral</a:t>
            </a: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2209800"/>
            <a:ext cx="9710058" cy="30697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 smtClean="0">
              <a:solidFill>
                <a:srgbClr val="004E4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199" y="822353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40971" y="1634489"/>
            <a:ext cx="9503229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sz="2400" b="1" dirty="0" smtClean="0">
                <a:solidFill>
                  <a:srgbClr val="004E4E"/>
                </a:solidFill>
              </a:rPr>
              <a:t>É possível:</a:t>
            </a:r>
          </a:p>
          <a:p>
            <a:pPr lvl="1"/>
            <a:endParaRPr lang="pt-BR" sz="2400" b="1" dirty="0">
              <a:solidFill>
                <a:srgbClr val="004E4E"/>
              </a:solidFill>
            </a:endParaRPr>
          </a:p>
          <a:p>
            <a:pPr lvl="1">
              <a:spcAft>
                <a:spcPts val="1200"/>
              </a:spcAft>
            </a:pPr>
            <a:r>
              <a:rPr lang="pt-BR" sz="2400" b="1" dirty="0" smtClean="0">
                <a:solidFill>
                  <a:srgbClr val="004E4E"/>
                </a:solidFill>
              </a:rPr>
              <a:t>- </a:t>
            </a:r>
            <a:r>
              <a:rPr lang="pt-BR" sz="2400" dirty="0" smtClean="0">
                <a:solidFill>
                  <a:srgbClr val="004E4E"/>
                </a:solidFill>
              </a:rPr>
              <a:t>Participação </a:t>
            </a:r>
            <a:r>
              <a:rPr lang="pt-BR" sz="2400" dirty="0">
                <a:solidFill>
                  <a:srgbClr val="004E4E"/>
                </a:solidFill>
              </a:rPr>
              <a:t>em entrevistas, programas, encontros ou debates no rádio, </a:t>
            </a:r>
            <a:r>
              <a:rPr lang="pt-BR" sz="2400" dirty="0" err="1">
                <a:solidFill>
                  <a:srgbClr val="004E4E"/>
                </a:solidFill>
              </a:rPr>
              <a:t>tv</a:t>
            </a:r>
            <a:r>
              <a:rPr lang="pt-BR" sz="2400" dirty="0">
                <a:solidFill>
                  <a:srgbClr val="004E4E"/>
                </a:solidFill>
              </a:rPr>
              <a:t> e </a:t>
            </a:r>
            <a:r>
              <a:rPr lang="pt-BR" sz="2400" dirty="0" smtClean="0">
                <a:solidFill>
                  <a:srgbClr val="004E4E"/>
                </a:solidFill>
              </a:rPr>
              <a:t>internet, inclusive com exposição de plataformas e projetos;</a:t>
            </a:r>
          </a:p>
          <a:p>
            <a:pPr lvl="1">
              <a:spcAft>
                <a:spcPts val="1200"/>
              </a:spcAft>
            </a:pPr>
            <a:r>
              <a:rPr lang="pt-BR" sz="2400" b="1" dirty="0" smtClean="0">
                <a:solidFill>
                  <a:srgbClr val="004E4E"/>
                </a:solidFill>
              </a:rPr>
              <a:t>- </a:t>
            </a:r>
            <a:r>
              <a:rPr lang="pt-BR" sz="2400" b="1" dirty="0">
                <a:solidFill>
                  <a:srgbClr val="004E4E"/>
                </a:solidFill>
              </a:rPr>
              <a:t>posicionamento pessoal sobre questões políticas, inclusive nas redes </a:t>
            </a:r>
            <a:r>
              <a:rPr lang="pt-BR" sz="2400" b="1" dirty="0" smtClean="0">
                <a:solidFill>
                  <a:srgbClr val="004E4E"/>
                </a:solidFill>
              </a:rPr>
              <a:t>sociais;</a:t>
            </a:r>
            <a:endParaRPr lang="pt-BR" sz="2400" b="1" dirty="0">
              <a:solidFill>
                <a:srgbClr val="FF0000"/>
              </a:solidFill>
            </a:endParaRPr>
          </a:p>
          <a:p>
            <a:pPr lvl="1">
              <a:spcAft>
                <a:spcPts val="1200"/>
              </a:spcAft>
            </a:pPr>
            <a:r>
              <a:rPr lang="pt-BR" sz="2400" dirty="0" smtClean="0">
                <a:solidFill>
                  <a:srgbClr val="004E4E"/>
                </a:solidFill>
              </a:rPr>
              <a:t>- a  </a:t>
            </a:r>
            <a:r>
              <a:rPr lang="pt-BR" sz="2400" dirty="0">
                <a:solidFill>
                  <a:srgbClr val="004E4E"/>
                </a:solidFill>
              </a:rPr>
              <a:t>divulgação de atos de parlamentares e debates </a:t>
            </a:r>
            <a:r>
              <a:rPr lang="pt-BR" sz="2400" dirty="0" smtClean="0">
                <a:solidFill>
                  <a:srgbClr val="004E4E"/>
                </a:solidFill>
              </a:rPr>
              <a:t>legislativos.</a:t>
            </a:r>
          </a:p>
        </p:txBody>
      </p:sp>
    </p:spTree>
    <p:extLst>
      <p:ext uri="{BB962C8B-B14F-4D97-AF65-F5344CB8AC3E}">
        <p14:creationId xmlns:p14="http://schemas.microsoft.com/office/powerpoint/2010/main" val="274959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278144"/>
            <a:ext cx="10515600" cy="7033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777AB"/>
                </a:solidFill>
                <a:latin typeface="Rockwell" panose="02060603020205020403" pitchFamily="18" charset="0"/>
              </a:rPr>
              <a:t>Período pré-eleitoral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2209800"/>
            <a:ext cx="9710058" cy="30697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dirty="0" smtClean="0">
              <a:solidFill>
                <a:srgbClr val="004E4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199" y="822353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40971" y="981469"/>
            <a:ext cx="950322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200"/>
              </a:spcAft>
            </a:pPr>
            <a:r>
              <a:rPr lang="pt-BR" sz="2400" b="1" dirty="0" smtClean="0">
                <a:solidFill>
                  <a:srgbClr val="004E4E"/>
                </a:solidFill>
              </a:rPr>
              <a:t>São permitidos, ainda: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3C44"/>
                </a:solidFill>
              </a:rPr>
              <a:t>encontros</a:t>
            </a:r>
            <a:r>
              <a:rPr lang="pt-BR" sz="2400" dirty="0">
                <a:solidFill>
                  <a:srgbClr val="003C44"/>
                </a:solidFill>
              </a:rPr>
              <a:t>, seminários ou congressos, em ambiente fechado e a expensas dos partidos </a:t>
            </a:r>
            <a:r>
              <a:rPr lang="pt-BR" sz="2400" dirty="0" smtClean="0">
                <a:solidFill>
                  <a:srgbClr val="003C44"/>
                </a:solidFill>
              </a:rPr>
              <a:t>políticos;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3C44"/>
                </a:solidFill>
              </a:rPr>
              <a:t>prévias </a:t>
            </a:r>
            <a:r>
              <a:rPr lang="pt-BR" sz="2400" dirty="0">
                <a:solidFill>
                  <a:srgbClr val="003C44"/>
                </a:solidFill>
              </a:rPr>
              <a:t>partidárias e a respectiva distribuição de material informativo, a divulgação dos nomes dos filiados que participarão da disputa e a realização de debates entre os </a:t>
            </a:r>
            <a:r>
              <a:rPr lang="pt-BR" sz="2400" dirty="0" smtClean="0">
                <a:solidFill>
                  <a:srgbClr val="003C44"/>
                </a:solidFill>
              </a:rPr>
              <a:t>pré-candidatos</a:t>
            </a:r>
            <a:r>
              <a:rPr lang="pt-BR" sz="2400" dirty="0">
                <a:solidFill>
                  <a:srgbClr val="003C44"/>
                </a:solidFill>
              </a:rPr>
              <a:t>;</a:t>
            </a:r>
            <a:endParaRPr lang="pt-BR" sz="2400" dirty="0" smtClean="0">
              <a:solidFill>
                <a:srgbClr val="003C44"/>
              </a:solidFill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3C44"/>
                </a:solidFill>
              </a:rPr>
              <a:t> </a:t>
            </a:r>
            <a:r>
              <a:rPr lang="pt-BR" sz="2400" dirty="0" smtClean="0">
                <a:solidFill>
                  <a:srgbClr val="003C44"/>
                </a:solidFill>
              </a:rPr>
              <a:t>reuniões </a:t>
            </a:r>
            <a:r>
              <a:rPr lang="pt-BR" sz="2400" dirty="0">
                <a:solidFill>
                  <a:srgbClr val="003C44"/>
                </a:solidFill>
              </a:rPr>
              <a:t>de iniciativa da sociedade civil, de veículo ou meio de comunicação ou do próprio partido, em qualquer localidade, para divulgar ideias, objetivos e propostas </a:t>
            </a:r>
            <a:r>
              <a:rPr lang="pt-BR" sz="2400" dirty="0" smtClean="0">
                <a:solidFill>
                  <a:srgbClr val="003C44"/>
                </a:solidFill>
              </a:rPr>
              <a:t>partidária.</a:t>
            </a:r>
            <a:endParaRPr lang="pt-BR" sz="2400" b="1" dirty="0">
              <a:solidFill>
                <a:srgbClr val="003C44"/>
              </a:solidFill>
            </a:endParaRPr>
          </a:p>
          <a:p>
            <a:pPr lvl="1"/>
            <a:endParaRPr lang="pt-BR" sz="2400" b="1" dirty="0">
              <a:solidFill>
                <a:srgbClr val="004E4E"/>
              </a:solidFill>
            </a:endParaRPr>
          </a:p>
          <a:p>
            <a:pPr lvl="1"/>
            <a:endParaRPr lang="pt-BR" sz="2400" b="1" dirty="0" smtClean="0">
              <a:solidFill>
                <a:srgbClr val="004E4E"/>
              </a:solidFill>
            </a:endParaRPr>
          </a:p>
          <a:p>
            <a:pPr lvl="1"/>
            <a:endParaRPr lang="pt-BR" sz="2400" b="1" dirty="0">
              <a:solidFill>
                <a:srgbClr val="004E4E"/>
              </a:solidFill>
            </a:endParaRPr>
          </a:p>
          <a:p>
            <a:pPr lvl="1"/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32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6639"/>
            <a:ext cx="10515600" cy="70332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solidFill>
                  <a:srgbClr val="008166"/>
                </a:solidFill>
                <a:latin typeface="Rockwell" panose="02060603020205020403" pitchFamily="18" charset="0"/>
              </a:rPr>
              <a:t/>
            </a:r>
            <a:br>
              <a:rPr lang="pt-BR" sz="4000" dirty="0" smtClean="0">
                <a:solidFill>
                  <a:srgbClr val="008166"/>
                </a:solidFill>
                <a:latin typeface="Rockwell" panose="02060603020205020403" pitchFamily="18" charset="0"/>
              </a:rPr>
            </a:br>
            <a:r>
              <a:rPr lang="pt-BR" b="1" dirty="0">
                <a:solidFill>
                  <a:srgbClr val="0777AB"/>
                </a:solidFill>
                <a:latin typeface="Rockwell" panose="02060603020205020403" pitchFamily="18" charset="0"/>
              </a:rPr>
              <a:t>Programação Normal </a:t>
            </a:r>
            <a:br>
              <a:rPr lang="pt-BR" b="1" dirty="0">
                <a:solidFill>
                  <a:srgbClr val="0777AB"/>
                </a:solidFill>
                <a:latin typeface="Rockwell" panose="02060603020205020403" pitchFamily="18" charset="0"/>
              </a:rPr>
            </a:br>
            <a:r>
              <a:rPr lang="pt-BR" sz="4000" dirty="0">
                <a:solidFill>
                  <a:srgbClr val="0777AB"/>
                </a:solidFill>
                <a:latin typeface="Rockwell" panose="02060603020205020403" pitchFamily="18" charset="0"/>
              </a:rPr>
              <a:t>Rádio e TV</a:t>
            </a:r>
            <a:r>
              <a:rPr lang="pt-BR" sz="4000" dirty="0">
                <a:solidFill>
                  <a:srgbClr val="008166"/>
                </a:solidFill>
                <a:latin typeface="Rockwell" panose="02060603020205020403" pitchFamily="18" charset="0"/>
              </a:rPr>
              <a:t/>
            </a:r>
            <a:br>
              <a:rPr lang="pt-BR" sz="4000" dirty="0">
                <a:solidFill>
                  <a:srgbClr val="008166"/>
                </a:solidFill>
                <a:latin typeface="Rockwell" panose="02060603020205020403" pitchFamily="18" charset="0"/>
              </a:rPr>
            </a:br>
            <a:endParaRPr lang="pt-BR" sz="4000" b="1" dirty="0">
              <a:solidFill>
                <a:srgbClr val="0777AB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1508167"/>
            <a:ext cx="9710058" cy="306977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dirty="0" smtClean="0">
                <a:solidFill>
                  <a:srgbClr val="00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 permitidos: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dirty="0" smtClean="0">
                <a:solidFill>
                  <a:srgbClr val="00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dirty="0">
                <a:solidFill>
                  <a:srgbClr val="00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pedido de apoio </a:t>
            </a:r>
            <a:r>
              <a:rPr lang="pt-BR" dirty="0" smtClean="0">
                <a:solidFill>
                  <a:srgbClr val="00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político</a:t>
            </a:r>
            <a:r>
              <a:rPr lang="pt-BR" dirty="0">
                <a:solidFill>
                  <a:srgbClr val="00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 smtClean="0">
              <a:solidFill>
                <a:srgbClr val="004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solidFill>
                  <a:srgbClr val="00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dirty="0">
                <a:solidFill>
                  <a:srgbClr val="004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divulgação da pré-candidatura, das ações políticas desenvolvidas e das que se pretende desenvolver.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  <a:buNone/>
            </a:pPr>
            <a:r>
              <a:rPr lang="pt-BR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Ressalvado </a:t>
            </a:r>
            <a:r>
              <a:rPr lang="pt-BR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os profissionais de comunicação social no exercício da profissão</a:t>
            </a:r>
            <a:endParaRPr lang="pt-BR" sz="3000" b="1" dirty="0">
              <a:solidFill>
                <a:srgbClr val="0081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DC300"/>
              </a:buClr>
              <a:buSzPct val="100000"/>
            </a:pPr>
            <a:endParaRPr lang="pt-BR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1209964"/>
            <a:ext cx="10515600" cy="596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dirty="0">
              <a:solidFill>
                <a:srgbClr val="008166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9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caoELEICOES2016.pptx" id="{78C07E5A-69F8-49EA-8718-8DD60A6F7A90}" vid="{3F9FD758-F2F9-484C-A5AE-890A633D71A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3360</TotalTime>
  <Words>968</Words>
  <Application>Microsoft Office PowerPoint</Application>
  <PresentationFormat>Widescreen</PresentationFormat>
  <Paragraphs>195</Paragraphs>
  <Slides>28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Rockwell</vt:lpstr>
      <vt:lpstr>Times New Roman</vt:lpstr>
      <vt:lpstr>Trebuchet MS</vt:lpstr>
      <vt:lpstr>Tema do Office</vt:lpstr>
      <vt:lpstr>Apresentação do PowerPoint</vt:lpstr>
      <vt:lpstr>Apresentação do PowerPoint</vt:lpstr>
      <vt:lpstr>Eleições 2016</vt:lpstr>
      <vt:lpstr>Eleições 2016</vt:lpstr>
      <vt:lpstr>Reforma Eleitoral</vt:lpstr>
      <vt:lpstr>Reforma Eleitoral</vt:lpstr>
      <vt:lpstr>Período pré-eleitoral</vt:lpstr>
      <vt:lpstr>Período pré-eleitoral</vt:lpstr>
      <vt:lpstr> Programação Normal  Rádio e TV </vt:lpstr>
      <vt:lpstr> Programação Normal  Rádio e TV </vt:lpstr>
      <vt:lpstr> Programação Normal  Rádio e TV </vt:lpstr>
      <vt:lpstr>Programação Normal</vt:lpstr>
      <vt:lpstr>Apresentação do PowerPoint</vt:lpstr>
      <vt:lpstr> Horário Eleitoral Gratuito </vt:lpstr>
      <vt:lpstr> Horário Eleitoral Gratuito </vt:lpstr>
      <vt:lpstr>Inserções</vt:lpstr>
      <vt:lpstr>Inserções</vt:lpstr>
      <vt:lpstr>Questões técnicas</vt:lpstr>
      <vt:lpstr>Questões técnicas</vt:lpstr>
      <vt:lpstr>Questões técnicas</vt:lpstr>
      <vt:lpstr>Questões técnicas</vt:lpstr>
      <vt:lpstr>  </vt:lpstr>
      <vt:lpstr>Debates</vt:lpstr>
      <vt:lpstr>Debates</vt:lpstr>
      <vt:lpstr>Na TV com libras ou recurso de legenda  Regras acordadas com pelo menos 2/3 dos candidatos/partidos </vt:lpstr>
      <vt:lpstr>Fonte de Consultas</vt:lpstr>
      <vt:lpstr>Apresentação do PowerPoint</vt:lpstr>
      <vt:lpstr>Apresentação do PowerPoint</vt:lpstr>
    </vt:vector>
  </TitlesOfParts>
  <Company>Tribunal Regional Eleitoral de Santa Catarina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Luiza Cunha Marques Vieira</dc:creator>
  <cp:lastModifiedBy>Renata Beatriz de Fávere</cp:lastModifiedBy>
  <cp:revision>137</cp:revision>
  <dcterms:created xsi:type="dcterms:W3CDTF">2016-03-07T19:25:28Z</dcterms:created>
  <dcterms:modified xsi:type="dcterms:W3CDTF">2016-05-20T17:13:10Z</dcterms:modified>
</cp:coreProperties>
</file>